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slide" Target="slides/slide30.xml"/><Relationship Id="rId12" Type="http://schemas.openxmlformats.org/officeDocument/2006/relationships/slide" Target="slides/slide7.xml"/><Relationship Id="rId34" Type="http://schemas.openxmlformats.org/officeDocument/2006/relationships/slide" Target="slides/slide29.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2a37d275525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2a37d275525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2a37d275525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2a37d275525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2a37d275525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2a37d275525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2a37d275525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2a37d275525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a37d27552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2a37d275525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37d275525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37d275525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 name="Shape 158"/>
        <p:cNvGrpSpPr/>
        <p:nvPr/>
      </p:nvGrpSpPr>
      <p:grpSpPr>
        <a:xfrm>
          <a:off x="0" y="0"/>
          <a:ext cx="0" cy="0"/>
          <a:chOff x="0" y="0"/>
          <a:chExt cx="0" cy="0"/>
        </a:xfrm>
      </p:grpSpPr>
      <p:sp>
        <p:nvSpPr>
          <p:cNvPr id="159" name="Google Shape;159;g2a37d275525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 name="Google Shape;160;g2a37d275525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2a37d275525_0_1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2a37d275525_0_1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a37d275525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a37d275525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2a37d275525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2a37d275525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 name="Shape 56"/>
        <p:cNvGrpSpPr/>
        <p:nvPr/>
      </p:nvGrpSpPr>
      <p:grpSpPr>
        <a:xfrm>
          <a:off x="0" y="0"/>
          <a:ext cx="0" cy="0"/>
          <a:chOff x="0" y="0"/>
          <a:chExt cx="0" cy="0"/>
        </a:xfrm>
      </p:grpSpPr>
      <p:sp>
        <p:nvSpPr>
          <p:cNvPr id="57" name="Google Shape;57;g2a37d275525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2a37d275525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2a37d275525_0_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2a37d275525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a37d275525_0_2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a37d275525_0_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2a37d275525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2a37d275525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2a37d275525_0_2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2a37d275525_0_2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37d275525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37d275525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37d275525_0_2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37d275525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37d275525_0_2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37d275525_0_2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2a37d275525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2a37d275525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2a37d275525_0_2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2a37d275525_0_2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2a37d275525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2a37d275525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37d275525_0_1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37d275525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2a37d275525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2a37d275525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 name="Shape 70"/>
        <p:cNvGrpSpPr/>
        <p:nvPr/>
      </p:nvGrpSpPr>
      <p:grpSpPr>
        <a:xfrm>
          <a:off x="0" y="0"/>
          <a:ext cx="0" cy="0"/>
          <a:chOff x="0" y="0"/>
          <a:chExt cx="0" cy="0"/>
        </a:xfrm>
      </p:grpSpPr>
      <p:sp>
        <p:nvSpPr>
          <p:cNvPr id="71" name="Google Shape;71;g2a3988663c2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2a3988663c2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2a3988663c2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2a3988663c2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a37d275525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a37d275525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a37d275525_0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a37d275525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2a37d275525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2a37d275525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2a37d275525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2a37d275525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6.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jpg"/><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9.jpg"/><Relationship Id="rId4" Type="http://schemas.openxmlformats.org/officeDocument/2006/relationships/image" Target="../media/image10.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 Id="rId4" Type="http://schemas.openxmlformats.org/officeDocument/2006/relationships/image" Target="../media/image1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5.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3.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0.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2.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8.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8.jpg"/><Relationship Id="rId4" Type="http://schemas.openxmlformats.org/officeDocument/2006/relationships/image" Target="../media/image2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4.jpg"/><Relationship Id="rId4" Type="http://schemas.openxmlformats.org/officeDocument/2006/relationships/image" Target="../media/image2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8.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4.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9.jpg"/><Relationship Id="rId4" Type="http://schemas.openxmlformats.org/officeDocument/2006/relationships/image" Target="../media/image31.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0.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7.jpg"/><Relationship Id="rId4" Type="http://schemas.openxmlformats.org/officeDocument/2006/relationships/image" Target="../media/image35.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hyperlink" Target="https://youtu.be/ekgDJwysuzA" TargetMode="External"/><Relationship Id="rId4" Type="http://schemas.openxmlformats.org/officeDocument/2006/relationships/hyperlink" Target="https://youtu.be/Q-nD2iNGlek" TargetMode="External"/><Relationship Id="rId5" Type="http://schemas.openxmlformats.org/officeDocument/2006/relationships/hyperlink" Target="https://youtube.com/shorts/65cno7eh0Z4?feature=share" TargetMode="External"/><Relationship Id="rId6" Type="http://schemas.openxmlformats.org/officeDocument/2006/relationships/hyperlink" Target="https://youtu.be/HoTxoNIX_C0"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youtu.be/klMMoPvIq_E" TargetMode="External"/><Relationship Id="rId4" Type="http://schemas.openxmlformats.org/officeDocument/2006/relationships/hyperlink" Target="https://youtu.be/Qnx_4A49nms" TargetMode="External"/><Relationship Id="rId5" Type="http://schemas.openxmlformats.org/officeDocument/2006/relationships/hyperlink" Target="https://youtu.be/16GgdXAtgS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6.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[mutual ground]</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The final report</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8" name="Google Shape;118;p22"/>
          <p:cNvPicPr preferRelativeResize="0"/>
          <p:nvPr/>
        </p:nvPicPr>
        <p:blipFill>
          <a:blip r:embed="rId3">
            <a:alphaModFix/>
          </a:blip>
          <a:stretch>
            <a:fillRect/>
          </a:stretch>
        </p:blipFill>
        <p:spPr>
          <a:xfrm>
            <a:off x="1399625" y="0"/>
            <a:ext cx="6857999"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24" name="Google Shape;124;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25" name="Google Shape;125;p23"/>
          <p:cNvPicPr preferRelativeResize="0"/>
          <p:nvPr/>
        </p:nvPicPr>
        <p:blipFill>
          <a:blip r:embed="rId3">
            <a:alphaModFix/>
          </a:blip>
          <a:stretch>
            <a:fillRect/>
          </a:stretch>
        </p:blipFill>
        <p:spPr>
          <a:xfrm>
            <a:off x="214488" y="0"/>
            <a:ext cx="3857626" cy="5143501"/>
          </a:xfrm>
          <a:prstGeom prst="rect">
            <a:avLst/>
          </a:prstGeom>
          <a:noFill/>
          <a:ln>
            <a:noFill/>
          </a:ln>
        </p:spPr>
      </p:pic>
      <p:pic>
        <p:nvPicPr>
          <p:cNvPr id="126" name="Google Shape;126;p23"/>
          <p:cNvPicPr preferRelativeResize="0"/>
          <p:nvPr/>
        </p:nvPicPr>
        <p:blipFill>
          <a:blip r:embed="rId4">
            <a:alphaModFix/>
          </a:blip>
          <a:stretch>
            <a:fillRect/>
          </a:stretch>
        </p:blipFill>
        <p:spPr>
          <a:xfrm>
            <a:off x="4894613" y="0"/>
            <a:ext cx="3857626"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sp>
        <p:nvSpPr>
          <p:cNvPr id="131" name="Google Shape;131;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32" name="Google Shape;132;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33" name="Google Shape;133;p24"/>
          <p:cNvPicPr preferRelativeResize="0"/>
          <p:nvPr/>
        </p:nvPicPr>
        <p:blipFill>
          <a:blip r:embed="rId3">
            <a:alphaModFix/>
          </a:blip>
          <a:stretch>
            <a:fillRect/>
          </a:stretch>
        </p:blipFill>
        <p:spPr>
          <a:xfrm>
            <a:off x="591138" y="0"/>
            <a:ext cx="3857626" cy="5143501"/>
          </a:xfrm>
          <a:prstGeom prst="rect">
            <a:avLst/>
          </a:prstGeom>
          <a:noFill/>
          <a:ln>
            <a:noFill/>
          </a:ln>
        </p:spPr>
      </p:pic>
      <p:pic>
        <p:nvPicPr>
          <p:cNvPr id="134" name="Google Shape;134;p24"/>
          <p:cNvPicPr preferRelativeResize="0"/>
          <p:nvPr/>
        </p:nvPicPr>
        <p:blipFill>
          <a:blip r:embed="rId4">
            <a:alphaModFix/>
          </a:blip>
          <a:stretch>
            <a:fillRect/>
          </a:stretch>
        </p:blipFill>
        <p:spPr>
          <a:xfrm>
            <a:off x="4727213" y="0"/>
            <a:ext cx="3857626"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0" name="Google Shape;14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1" name="Google Shape;141;p25"/>
          <p:cNvPicPr preferRelativeResize="0"/>
          <p:nvPr/>
        </p:nvPicPr>
        <p:blipFill>
          <a:blip r:embed="rId3">
            <a:alphaModFix/>
          </a:blip>
          <a:stretch>
            <a:fillRect/>
          </a:stretch>
        </p:blipFill>
        <p:spPr>
          <a:xfrm>
            <a:off x="186588" y="0"/>
            <a:ext cx="3857626" cy="5143501"/>
          </a:xfrm>
          <a:prstGeom prst="rect">
            <a:avLst/>
          </a:prstGeom>
          <a:noFill/>
          <a:ln>
            <a:noFill/>
          </a:ln>
        </p:spPr>
      </p:pic>
      <p:pic>
        <p:nvPicPr>
          <p:cNvPr id="142" name="Google Shape;142;p25"/>
          <p:cNvPicPr preferRelativeResize="0"/>
          <p:nvPr/>
        </p:nvPicPr>
        <p:blipFill>
          <a:blip r:embed="rId4">
            <a:alphaModFix/>
          </a:blip>
          <a:stretch>
            <a:fillRect/>
          </a:stretch>
        </p:blipFill>
        <p:spPr>
          <a:xfrm>
            <a:off x="4974663" y="0"/>
            <a:ext cx="3857626" cy="5143501"/>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48" name="Google Shape;148;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49" name="Google Shape;149;p26"/>
          <p:cNvPicPr preferRelativeResize="0"/>
          <p:nvPr/>
        </p:nvPicPr>
        <p:blipFill>
          <a:blip r:embed="rId3">
            <a:alphaModFix/>
          </a:blip>
          <a:stretch>
            <a:fillRect/>
          </a:stretch>
        </p:blipFill>
        <p:spPr>
          <a:xfrm>
            <a:off x="-12" y="0"/>
            <a:ext cx="3857626" cy="5143501"/>
          </a:xfrm>
          <a:prstGeom prst="rect">
            <a:avLst/>
          </a:prstGeom>
          <a:noFill/>
          <a:ln>
            <a:noFill/>
          </a:ln>
        </p:spPr>
      </p:pic>
      <p:pic>
        <p:nvPicPr>
          <p:cNvPr id="150" name="Google Shape;150;p26"/>
          <p:cNvPicPr preferRelativeResize="0"/>
          <p:nvPr/>
        </p:nvPicPr>
        <p:blipFill>
          <a:blip r:embed="rId4">
            <a:alphaModFix/>
          </a:blip>
          <a:stretch>
            <a:fillRect/>
          </a:stretch>
        </p:blipFill>
        <p:spPr>
          <a:xfrm>
            <a:off x="4263650" y="804400"/>
            <a:ext cx="4712950" cy="3534701"/>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56" name="Google Shape;156;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57" name="Google Shape;157;p27"/>
          <p:cNvPicPr preferRelativeResize="0"/>
          <p:nvPr/>
        </p:nvPicPr>
        <p:blipFill>
          <a:blip r:embed="rId3">
            <a:alphaModFix/>
          </a:blip>
          <a:stretch>
            <a:fillRect/>
          </a:stretch>
        </p:blipFill>
        <p:spPr>
          <a:xfrm>
            <a:off x="1113650" y="0"/>
            <a:ext cx="6857999"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 name="Shape 161"/>
        <p:cNvGrpSpPr/>
        <p:nvPr/>
      </p:nvGrpSpPr>
      <p:grpSpPr>
        <a:xfrm>
          <a:off x="0" y="0"/>
          <a:ext cx="0" cy="0"/>
          <a:chOff x="0" y="0"/>
          <a:chExt cx="0" cy="0"/>
        </a:xfrm>
      </p:grpSpPr>
      <p:sp>
        <p:nvSpPr>
          <p:cNvPr id="162" name="Google Shape;162;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63" name="Google Shape;163;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4" name="Google Shape;164;p28"/>
          <p:cNvPicPr preferRelativeResize="0"/>
          <p:nvPr/>
        </p:nvPicPr>
        <p:blipFill>
          <a:blip r:embed="rId3">
            <a:alphaModFix/>
          </a:blip>
          <a:stretch>
            <a:fillRect/>
          </a:stretch>
        </p:blipFill>
        <p:spPr>
          <a:xfrm>
            <a:off x="1288025" y="0"/>
            <a:ext cx="6857999" cy="51435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0" name="Google Shape;17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1" name="Google Shape;171;p29"/>
          <p:cNvPicPr preferRelativeResize="0"/>
          <p:nvPr/>
        </p:nvPicPr>
        <p:blipFill>
          <a:blip r:embed="rId3">
            <a:alphaModFix/>
          </a:blip>
          <a:stretch>
            <a:fillRect/>
          </a:stretch>
        </p:blipFill>
        <p:spPr>
          <a:xfrm>
            <a:off x="1357750" y="0"/>
            <a:ext cx="6857999" cy="51435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7" name="Google Shape;177;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8" name="Google Shape;178;p30"/>
          <p:cNvPicPr preferRelativeResize="0"/>
          <p:nvPr/>
        </p:nvPicPr>
        <p:blipFill>
          <a:blip r:embed="rId3">
            <a:alphaModFix/>
          </a:blip>
          <a:stretch>
            <a:fillRect/>
          </a:stretch>
        </p:blipFill>
        <p:spPr>
          <a:xfrm>
            <a:off x="1343825" y="0"/>
            <a:ext cx="6857999"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4" name="Google Shape;184;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85" name="Google Shape;185;p31"/>
          <p:cNvPicPr preferRelativeResize="0"/>
          <p:nvPr/>
        </p:nvPicPr>
        <p:blipFill>
          <a:blip r:embed="rId3">
            <a:alphaModFix/>
          </a:blip>
          <a:stretch>
            <a:fillRect/>
          </a:stretch>
        </p:blipFill>
        <p:spPr>
          <a:xfrm>
            <a:off x="1176425" y="0"/>
            <a:ext cx="6857999" cy="51435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 name="Shape 59"/>
        <p:cNvGrpSpPr/>
        <p:nvPr/>
      </p:nvGrpSpPr>
      <p:grpSpPr>
        <a:xfrm>
          <a:off x="0" y="0"/>
          <a:ext cx="0" cy="0"/>
          <a:chOff x="0" y="0"/>
          <a:chExt cx="0" cy="0"/>
        </a:xfrm>
      </p:grpSpPr>
      <p:sp>
        <p:nvSpPr>
          <p:cNvPr id="60" name="Google Shape;60;p14"/>
          <p:cNvSpPr txBox="1"/>
          <p:nvPr>
            <p:ph type="title"/>
          </p:nvPr>
        </p:nvSpPr>
        <p:spPr>
          <a:xfrm>
            <a:off x="311700" y="2237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EVERYWHERE – abstract</a:t>
            </a:r>
            <a:endParaRPr/>
          </a:p>
        </p:txBody>
      </p:sp>
      <p:pic>
        <p:nvPicPr>
          <p:cNvPr id="61" name="Google Shape;61;p14"/>
          <p:cNvPicPr preferRelativeResize="0"/>
          <p:nvPr/>
        </p:nvPicPr>
        <p:blipFill>
          <a:blip r:embed="rId3">
            <a:alphaModFix/>
          </a:blip>
          <a:stretch>
            <a:fillRect/>
          </a:stretch>
        </p:blipFill>
        <p:spPr>
          <a:xfrm>
            <a:off x="311700" y="936513"/>
            <a:ext cx="4360627" cy="3270474"/>
          </a:xfrm>
          <a:prstGeom prst="rect">
            <a:avLst/>
          </a:prstGeom>
          <a:noFill/>
          <a:ln>
            <a:noFill/>
          </a:ln>
        </p:spPr>
      </p:pic>
      <p:sp>
        <p:nvSpPr>
          <p:cNvPr id="62" name="Google Shape;62;p14"/>
          <p:cNvSpPr txBox="1"/>
          <p:nvPr/>
        </p:nvSpPr>
        <p:spPr>
          <a:xfrm>
            <a:off x="4841750" y="200475"/>
            <a:ext cx="4108500" cy="466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lt2"/>
                </a:solidFill>
              </a:rPr>
              <a:t>To socialize and exist as a individual participant within a society requires a lingua franca – a shared means of communication. To socialize, to form connections with people outside of </a:t>
            </a:r>
            <a:r>
              <a:rPr lang="en" sz="1800">
                <a:solidFill>
                  <a:schemeClr val="lt2"/>
                </a:solidFill>
              </a:rPr>
              <a:t>yourself, to put yourself out there, comes with misunderstandings and assumptions and uncomfortability. This piece comes out of a desire to explore the making of a tangible lingua franca, an abstract means of communication that encapsulates all the challenges that come with it. The paper begins with the process of developing the artifact, the final artifact, observations, and future directions.</a:t>
            </a:r>
            <a:endParaRPr sz="1800">
              <a:solidFill>
                <a:schemeClr val="l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1" name="Google Shape;191;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2" name="Google Shape;192;p32"/>
          <p:cNvPicPr preferRelativeResize="0"/>
          <p:nvPr/>
        </p:nvPicPr>
        <p:blipFill>
          <a:blip r:embed="rId3">
            <a:alphaModFix/>
          </a:blip>
          <a:stretch>
            <a:fillRect/>
          </a:stretch>
        </p:blipFill>
        <p:spPr>
          <a:xfrm>
            <a:off x="200538" y="0"/>
            <a:ext cx="3857626" cy="5143501"/>
          </a:xfrm>
          <a:prstGeom prst="rect">
            <a:avLst/>
          </a:prstGeom>
          <a:noFill/>
          <a:ln>
            <a:noFill/>
          </a:ln>
        </p:spPr>
      </p:pic>
      <p:pic>
        <p:nvPicPr>
          <p:cNvPr id="193" name="Google Shape;193;p32"/>
          <p:cNvPicPr preferRelativeResize="0"/>
          <p:nvPr/>
        </p:nvPicPr>
        <p:blipFill>
          <a:blip r:embed="rId4">
            <a:alphaModFix/>
          </a:blip>
          <a:stretch>
            <a:fillRect/>
          </a:stretch>
        </p:blipFill>
        <p:spPr>
          <a:xfrm>
            <a:off x="4232550" y="803637"/>
            <a:ext cx="4855050" cy="364128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33"/>
          <p:cNvPicPr preferRelativeResize="0"/>
          <p:nvPr/>
        </p:nvPicPr>
        <p:blipFill>
          <a:blip r:embed="rId3">
            <a:alphaModFix/>
          </a:blip>
          <a:stretch>
            <a:fillRect/>
          </a:stretch>
        </p:blipFill>
        <p:spPr>
          <a:xfrm>
            <a:off x="34875" y="743575"/>
            <a:ext cx="4726323" cy="3544750"/>
          </a:xfrm>
          <a:prstGeom prst="rect">
            <a:avLst/>
          </a:prstGeom>
          <a:noFill/>
          <a:ln>
            <a:noFill/>
          </a:ln>
        </p:spPr>
      </p:pic>
      <p:pic>
        <p:nvPicPr>
          <p:cNvPr id="199" name="Google Shape;199;p33"/>
          <p:cNvPicPr preferRelativeResize="0"/>
          <p:nvPr/>
        </p:nvPicPr>
        <p:blipFill>
          <a:blip r:embed="rId4">
            <a:alphaModFix/>
          </a:blip>
          <a:stretch>
            <a:fillRect/>
          </a:stretch>
        </p:blipFill>
        <p:spPr>
          <a:xfrm>
            <a:off x="4445575" y="743581"/>
            <a:ext cx="4726323" cy="354474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5" name="Google Shape;205;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6" name="Google Shape;206;p34"/>
          <p:cNvPicPr preferRelativeResize="0"/>
          <p:nvPr/>
        </p:nvPicPr>
        <p:blipFill>
          <a:blip r:embed="rId3">
            <a:alphaModFix/>
          </a:blip>
          <a:stretch>
            <a:fillRect/>
          </a:stretch>
        </p:blipFill>
        <p:spPr>
          <a:xfrm>
            <a:off x="1322900" y="0"/>
            <a:ext cx="6857999"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sp>
        <p:nvSpPr>
          <p:cNvPr id="211" name="Google Shape;211;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2" name="Google Shape;212;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3" name="Google Shape;213;p35"/>
          <p:cNvPicPr preferRelativeResize="0"/>
          <p:nvPr/>
        </p:nvPicPr>
        <p:blipFill>
          <a:blip r:embed="rId3">
            <a:alphaModFix/>
          </a:blip>
          <a:stretch>
            <a:fillRect/>
          </a:stretch>
        </p:blipFill>
        <p:spPr>
          <a:xfrm>
            <a:off x="0" y="918275"/>
            <a:ext cx="4555223" cy="3416402"/>
          </a:xfrm>
          <a:prstGeom prst="rect">
            <a:avLst/>
          </a:prstGeom>
          <a:noFill/>
          <a:ln>
            <a:noFill/>
          </a:ln>
        </p:spPr>
      </p:pic>
      <p:pic>
        <p:nvPicPr>
          <p:cNvPr id="214" name="Google Shape;214;p35"/>
          <p:cNvPicPr preferRelativeResize="0"/>
          <p:nvPr/>
        </p:nvPicPr>
        <p:blipFill>
          <a:blip r:embed="rId4">
            <a:alphaModFix/>
          </a:blip>
          <a:stretch>
            <a:fillRect/>
          </a:stretch>
        </p:blipFill>
        <p:spPr>
          <a:xfrm>
            <a:off x="4572007" y="918275"/>
            <a:ext cx="4555192" cy="341640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20" name="Google Shape;220;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21" name="Google Shape;221;p36"/>
          <p:cNvPicPr preferRelativeResize="0"/>
          <p:nvPr/>
        </p:nvPicPr>
        <p:blipFill>
          <a:blip r:embed="rId3">
            <a:alphaModFix/>
          </a:blip>
          <a:stretch>
            <a:fillRect/>
          </a:stretch>
        </p:blipFill>
        <p:spPr>
          <a:xfrm>
            <a:off x="1239200" y="0"/>
            <a:ext cx="6857999" cy="5143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pic>
        <p:nvPicPr>
          <p:cNvPr id="226" name="Google Shape;226;p37"/>
          <p:cNvPicPr preferRelativeResize="0"/>
          <p:nvPr/>
        </p:nvPicPr>
        <p:blipFill>
          <a:blip r:embed="rId3">
            <a:alphaModFix/>
          </a:blip>
          <a:stretch>
            <a:fillRect/>
          </a:stretch>
        </p:blipFill>
        <p:spPr>
          <a:xfrm>
            <a:off x="0" y="510800"/>
            <a:ext cx="5284168" cy="3963126"/>
          </a:xfrm>
          <a:prstGeom prst="rect">
            <a:avLst/>
          </a:prstGeom>
          <a:noFill/>
          <a:ln>
            <a:noFill/>
          </a:ln>
        </p:spPr>
      </p:pic>
      <p:pic>
        <p:nvPicPr>
          <p:cNvPr id="227" name="Google Shape;227;p37"/>
          <p:cNvPicPr preferRelativeResize="0"/>
          <p:nvPr/>
        </p:nvPicPr>
        <p:blipFill>
          <a:blip r:embed="rId4">
            <a:alphaModFix/>
          </a:blip>
          <a:stretch>
            <a:fillRect/>
          </a:stretch>
        </p:blipFill>
        <p:spPr>
          <a:xfrm>
            <a:off x="4794325" y="861237"/>
            <a:ext cx="4349676" cy="3262249"/>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3" name="Google Shape;233;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4" name="Google Shape;234;p38"/>
          <p:cNvPicPr preferRelativeResize="0"/>
          <p:nvPr/>
        </p:nvPicPr>
        <p:blipFill>
          <a:blip r:embed="rId3">
            <a:alphaModFix/>
          </a:blip>
          <a:stretch>
            <a:fillRect/>
          </a:stretch>
        </p:blipFill>
        <p:spPr>
          <a:xfrm>
            <a:off x="1232200" y="0"/>
            <a:ext cx="6857999" cy="51435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40" name="Google Shape;240;p3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41" name="Google Shape;241;p39"/>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pic>
        <p:nvPicPr>
          <p:cNvPr id="246" name="Google Shape;246;p40"/>
          <p:cNvPicPr preferRelativeResize="0"/>
          <p:nvPr/>
        </p:nvPicPr>
        <p:blipFill>
          <a:blip r:embed="rId3">
            <a:alphaModFix/>
          </a:blip>
          <a:stretch>
            <a:fillRect/>
          </a:stretch>
        </p:blipFill>
        <p:spPr>
          <a:xfrm>
            <a:off x="1143000" y="0"/>
            <a:ext cx="6857999" cy="5143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52" name="Google Shape;252;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53" name="Google Shape;253;p41"/>
          <p:cNvPicPr preferRelativeResize="0"/>
          <p:nvPr/>
        </p:nvPicPr>
        <p:blipFill>
          <a:blip r:embed="rId3">
            <a:alphaModFix/>
          </a:blip>
          <a:stretch>
            <a:fillRect/>
          </a:stretch>
        </p:blipFill>
        <p:spPr>
          <a:xfrm>
            <a:off x="130788" y="0"/>
            <a:ext cx="3857626" cy="5143501"/>
          </a:xfrm>
          <a:prstGeom prst="rect">
            <a:avLst/>
          </a:prstGeom>
          <a:noFill/>
          <a:ln>
            <a:noFill/>
          </a:ln>
        </p:spPr>
      </p:pic>
      <p:pic>
        <p:nvPicPr>
          <p:cNvPr id="254" name="Google Shape;254;p41"/>
          <p:cNvPicPr preferRelativeResize="0"/>
          <p:nvPr/>
        </p:nvPicPr>
        <p:blipFill>
          <a:blip r:embed="rId4">
            <a:alphaModFix/>
          </a:blip>
          <a:stretch>
            <a:fillRect/>
          </a:stretch>
        </p:blipFill>
        <p:spPr>
          <a:xfrm>
            <a:off x="4291550" y="896149"/>
            <a:ext cx="4754227" cy="3565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228800"/>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EVERYWHERE – abstract</a:t>
            </a:r>
            <a:endParaRPr/>
          </a:p>
        </p:txBody>
      </p:sp>
      <p:pic>
        <p:nvPicPr>
          <p:cNvPr id="68" name="Google Shape;68;p15"/>
          <p:cNvPicPr preferRelativeResize="0"/>
          <p:nvPr/>
        </p:nvPicPr>
        <p:blipFill>
          <a:blip r:embed="rId3">
            <a:alphaModFix/>
          </a:blip>
          <a:stretch>
            <a:fillRect/>
          </a:stretch>
        </p:blipFill>
        <p:spPr>
          <a:xfrm>
            <a:off x="385700" y="1143188"/>
            <a:ext cx="3809500" cy="2857125"/>
          </a:xfrm>
          <a:prstGeom prst="rect">
            <a:avLst/>
          </a:prstGeom>
          <a:noFill/>
          <a:ln>
            <a:noFill/>
          </a:ln>
        </p:spPr>
      </p:pic>
      <p:sp>
        <p:nvSpPr>
          <p:cNvPr id="69" name="Google Shape;69;p15"/>
          <p:cNvSpPr txBox="1"/>
          <p:nvPr/>
        </p:nvSpPr>
        <p:spPr>
          <a:xfrm>
            <a:off x="4343750" y="228800"/>
            <a:ext cx="4731000" cy="4525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lt2"/>
                </a:solidFill>
              </a:rPr>
              <a:t>[mutual ground] is an installation piece that intervenes in public and private spaces where it is displayed on an interpersonal-communications level. It can be seen as a specialized electronic device in the home or workplace, or a publicly available resource in an exhibition setting, meant to challenge the user’s conception of two-way streams of communication between people via an intimate &amp; transformative physical contact interface.</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rPr lang="en">
                <a:solidFill>
                  <a:schemeClr val="lt2"/>
                </a:solidFill>
              </a:rPr>
              <a:t>The piece is meant to foster a conversation-type interaction among two people entangled in abstract sensorial communication with each other and the device, which reacts to input from muscle activity sensors placed in the users’ forearms. The device transforms sensor input into kinetic sculptural movement that can be experienced by touching the shifting surface of the artifact. Users are afforded a way of transmitting signals to each other through a mutual performance that encourages a breakthrough past the initial discomfort of physical touch needed to activate the device, into a type of understanding and collaboration.</a:t>
            </a:r>
            <a:endParaRPr>
              <a:solidFill>
                <a:schemeClr val="lt2"/>
              </a:solidFill>
            </a:endParaRPr>
          </a:p>
          <a:p>
            <a:pPr indent="0" lvl="0" marL="0" rtl="0" algn="l">
              <a:spcBef>
                <a:spcPts val="0"/>
              </a:spcBef>
              <a:spcAft>
                <a:spcPts val="0"/>
              </a:spcAft>
              <a:buNone/>
            </a:pPr>
            <a:r>
              <a:t/>
            </a:r>
            <a:endParaRPr>
              <a:solidFill>
                <a:schemeClr val="lt2"/>
              </a:solidFill>
            </a:endParaRPr>
          </a:p>
          <a:p>
            <a:pPr indent="0" lvl="0" marL="0" rtl="0" algn="l">
              <a:spcBef>
                <a:spcPts val="0"/>
              </a:spcBef>
              <a:spcAft>
                <a:spcPts val="0"/>
              </a:spcAft>
              <a:buNone/>
            </a:pPr>
            <a:r>
              <a:t/>
            </a:r>
            <a:endParaRPr>
              <a:solidFill>
                <a:schemeClr val="lt2"/>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pic>
        <p:nvPicPr>
          <p:cNvPr id="259" name="Google Shape;259;p42"/>
          <p:cNvPicPr preferRelativeResize="0"/>
          <p:nvPr/>
        </p:nvPicPr>
        <p:blipFill>
          <a:blip r:embed="rId3">
            <a:alphaModFix/>
          </a:blip>
          <a:stretch>
            <a:fillRect/>
          </a:stretch>
        </p:blipFill>
        <p:spPr>
          <a:xfrm>
            <a:off x="1225250" y="0"/>
            <a:ext cx="685799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 name="Shape 73"/>
        <p:cNvGrpSpPr/>
        <p:nvPr/>
      </p:nvGrpSpPr>
      <p:grpSpPr>
        <a:xfrm>
          <a:off x="0" y="0"/>
          <a:ext cx="0" cy="0"/>
          <a:chOff x="0" y="0"/>
          <a:chExt cx="0" cy="0"/>
        </a:xfrm>
      </p:grpSpPr>
      <p:sp>
        <p:nvSpPr>
          <p:cNvPr id="74" name="Google Shape;74;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NOWHERE – Prototype Process</a:t>
            </a:r>
            <a:endParaRPr/>
          </a:p>
        </p:txBody>
      </p:sp>
      <p:sp>
        <p:nvSpPr>
          <p:cNvPr id="75" name="Google Shape;75;p16"/>
          <p:cNvSpPr txBox="1"/>
          <p:nvPr>
            <p:ph idx="1" type="body"/>
          </p:nvPr>
        </p:nvSpPr>
        <p:spPr>
          <a:xfrm>
            <a:off x="311575" y="814550"/>
            <a:ext cx="2597400" cy="4024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 sz="1495"/>
              <a:t>Sketching. </a:t>
            </a:r>
            <a:r>
              <a:rPr lang="en" sz="1495"/>
              <a:t>Building. Wire exploration. Automata attempts on a small scale. Familiarizing with materials and movement. Exploring haptics, sculptures, cages, and cranks. By the time the prototype presentation rolled around, we learned that our current wire was not thick enough to strike the balance between structural integrity and malleability we wanted, and were lacking in actual computing.</a:t>
            </a:r>
            <a:endParaRPr sz="1495"/>
          </a:p>
        </p:txBody>
      </p:sp>
      <p:pic>
        <p:nvPicPr>
          <p:cNvPr id="76" name="Google Shape;76;p16"/>
          <p:cNvPicPr preferRelativeResize="0"/>
          <p:nvPr/>
        </p:nvPicPr>
        <p:blipFill>
          <a:blip r:embed="rId3">
            <a:alphaModFix/>
          </a:blip>
          <a:stretch>
            <a:fillRect/>
          </a:stretch>
        </p:blipFill>
        <p:spPr>
          <a:xfrm>
            <a:off x="5971650" y="304450"/>
            <a:ext cx="2736425" cy="2052319"/>
          </a:xfrm>
          <a:prstGeom prst="rect">
            <a:avLst/>
          </a:prstGeom>
          <a:noFill/>
          <a:ln>
            <a:noFill/>
          </a:ln>
        </p:spPr>
      </p:pic>
      <p:pic>
        <p:nvPicPr>
          <p:cNvPr id="77" name="Google Shape;77;p16"/>
          <p:cNvPicPr preferRelativeResize="0"/>
          <p:nvPr/>
        </p:nvPicPr>
        <p:blipFill>
          <a:blip r:embed="rId4">
            <a:alphaModFix/>
          </a:blip>
          <a:stretch>
            <a:fillRect/>
          </a:stretch>
        </p:blipFill>
        <p:spPr>
          <a:xfrm>
            <a:off x="5971650" y="2786727"/>
            <a:ext cx="2736430" cy="2052323"/>
          </a:xfrm>
          <a:prstGeom prst="rect">
            <a:avLst/>
          </a:prstGeom>
          <a:noFill/>
          <a:ln>
            <a:noFill/>
          </a:ln>
        </p:spPr>
      </p:pic>
      <p:pic>
        <p:nvPicPr>
          <p:cNvPr id="78" name="Google Shape;78;p16"/>
          <p:cNvPicPr preferRelativeResize="0"/>
          <p:nvPr/>
        </p:nvPicPr>
        <p:blipFill>
          <a:blip r:embed="rId5">
            <a:alphaModFix/>
          </a:blip>
          <a:stretch>
            <a:fillRect/>
          </a:stretch>
        </p:blipFill>
        <p:spPr>
          <a:xfrm>
            <a:off x="3072100" y="1017725"/>
            <a:ext cx="2736425" cy="2052315"/>
          </a:xfrm>
          <a:prstGeom prst="rect">
            <a:avLst/>
          </a:prstGeom>
          <a:noFill/>
          <a:ln>
            <a:noFill/>
          </a:ln>
        </p:spPr>
      </p:pic>
      <p:pic>
        <p:nvPicPr>
          <p:cNvPr id="79" name="Google Shape;79;p16"/>
          <p:cNvPicPr preferRelativeResize="0"/>
          <p:nvPr/>
        </p:nvPicPr>
        <p:blipFill>
          <a:blip r:embed="rId6">
            <a:alphaModFix/>
          </a:blip>
          <a:stretch>
            <a:fillRect/>
          </a:stretch>
        </p:blipFill>
        <p:spPr>
          <a:xfrm>
            <a:off x="3648424" y="3253350"/>
            <a:ext cx="2114278" cy="1585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NOW – Final Artifact</a:t>
            </a:r>
            <a:endParaRPr/>
          </a:p>
        </p:txBody>
      </p:sp>
      <p:sp>
        <p:nvSpPr>
          <p:cNvPr id="85" name="Google Shape;85;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Initially, we were planning on relying on shared muscle sensors to power the automata crank but due to their unreliability, switched to </a:t>
            </a:r>
            <a:r>
              <a:rPr lang="en"/>
              <a:t>capacitive</a:t>
            </a:r>
            <a:r>
              <a:rPr lang="en"/>
              <a:t> sensors within the automata, as well as shared bracelets to maintain the physical contact.</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Process videos</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342900" lvl="0" marL="457200" rtl="0" algn="l">
              <a:spcBef>
                <a:spcPts val="0"/>
              </a:spcBef>
              <a:spcAft>
                <a:spcPts val="0"/>
              </a:spcAft>
              <a:buSzPts val="1800"/>
              <a:buChar char="-"/>
            </a:pPr>
            <a:r>
              <a:rPr lang="en" u="sng">
                <a:solidFill>
                  <a:schemeClr val="hlink"/>
                </a:solidFill>
                <a:hlinkClick r:id="rId3"/>
              </a:rPr>
              <a:t>https://youtu.be/ekgDJwysuzA</a:t>
            </a:r>
            <a:r>
              <a:rPr lang="en"/>
              <a:t> | [mutual ground] V2 - process vid 1</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u="sng">
                <a:solidFill>
                  <a:schemeClr val="hlink"/>
                </a:solidFill>
                <a:hlinkClick r:id="rId4"/>
              </a:rPr>
              <a:t>https://youtu.be/Q-nD2iNGlek</a:t>
            </a:r>
            <a:r>
              <a:rPr lang="en"/>
              <a:t> | [mutual ground] V2 - process vid 2</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u="sng">
                <a:solidFill>
                  <a:schemeClr val="hlink"/>
                </a:solidFill>
                <a:hlinkClick r:id="rId5"/>
              </a:rPr>
              <a:t>https://youtube.com/shorts/65cno7eh0Z4?feature=share</a:t>
            </a:r>
            <a:r>
              <a:rPr lang="en"/>
              <a:t> | [mutual ground] V2 - process vid 3</a:t>
            </a:r>
            <a:endParaRPr/>
          </a:p>
          <a:p>
            <a:pPr indent="0" lvl="0" marL="0" rtl="0" algn="l">
              <a:spcBef>
                <a:spcPts val="1200"/>
              </a:spcBef>
              <a:spcAft>
                <a:spcPts val="0"/>
              </a:spcAft>
              <a:buNone/>
            </a:pPr>
            <a:r>
              <a:t/>
            </a:r>
            <a:endParaRPr/>
          </a:p>
          <a:p>
            <a:pPr indent="-342900" lvl="0" marL="457200" rtl="0" algn="l">
              <a:spcBef>
                <a:spcPts val="1200"/>
              </a:spcBef>
              <a:spcAft>
                <a:spcPts val="0"/>
              </a:spcAft>
              <a:buSzPts val="1800"/>
              <a:buChar char="-"/>
            </a:pPr>
            <a:r>
              <a:rPr lang="en" u="sng">
                <a:solidFill>
                  <a:schemeClr val="hlink"/>
                </a:solidFill>
                <a:hlinkClick r:id="rId6"/>
              </a:rPr>
              <a:t>https://youtu.be/HoTxoNIX_C0</a:t>
            </a:r>
            <a:r>
              <a:rPr lang="en"/>
              <a:t> | [mutual ground] V2 - process vid 4</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 name="Shape 95"/>
        <p:cNvGrpSpPr/>
        <p:nvPr/>
      </p:nvGrpSpPr>
      <p:grpSpPr>
        <a:xfrm>
          <a:off x="0" y="0"/>
          <a:ext cx="0" cy="0"/>
          <a:chOff x="0" y="0"/>
          <a:chExt cx="0" cy="0"/>
        </a:xfrm>
      </p:grpSpPr>
      <p:sp>
        <p:nvSpPr>
          <p:cNvPr id="96" name="Google Shape;96;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Interaction videos</a:t>
            </a:r>
            <a:endParaRPr/>
          </a:p>
        </p:txBody>
      </p:sp>
      <p:sp>
        <p:nvSpPr>
          <p:cNvPr id="97" name="Google Shape;97;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https://youtu.be/klMMoPvIq_E</a:t>
            </a:r>
            <a:r>
              <a:rPr lang="en"/>
              <a:t> </a:t>
            </a:r>
            <a:r>
              <a:rPr lang="en"/>
              <a:t>| [mutual ground] V2 - interact vid 1</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u="sng">
                <a:solidFill>
                  <a:schemeClr val="hlink"/>
                </a:solidFill>
                <a:hlinkClick r:id="rId4"/>
              </a:rPr>
              <a:t>https://youtu.be/Qnx_4A49nms</a:t>
            </a:r>
            <a:r>
              <a:rPr lang="en"/>
              <a:t> | [mutual ground] V2 - interact vid 2</a:t>
            </a:r>
            <a:endParaRPr/>
          </a:p>
          <a:p>
            <a:pPr indent="0" lvl="0" marL="457200" rtl="0" algn="l">
              <a:spcBef>
                <a:spcPts val="1200"/>
              </a:spcBef>
              <a:spcAft>
                <a:spcPts val="0"/>
              </a:spcAft>
              <a:buNone/>
            </a:pPr>
            <a:r>
              <a:t/>
            </a:r>
            <a:endParaRPr/>
          </a:p>
          <a:p>
            <a:pPr indent="-342900" lvl="0" marL="457200" rtl="0" algn="l">
              <a:spcBef>
                <a:spcPts val="1200"/>
              </a:spcBef>
              <a:spcAft>
                <a:spcPts val="0"/>
              </a:spcAft>
              <a:buSzPts val="1800"/>
              <a:buChar char="-"/>
            </a:pPr>
            <a:r>
              <a:rPr lang="en" u="sng">
                <a:solidFill>
                  <a:schemeClr val="hlink"/>
                </a:solidFill>
                <a:hlinkClick r:id="rId5"/>
              </a:rPr>
              <a:t>https://youtu.be/16GgdXAtgSI</a:t>
            </a:r>
            <a:r>
              <a:rPr lang="en"/>
              <a:t> | [mutual ground] V2 - interact vid 3</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04" name="Google Shape;104;p20"/>
          <p:cNvPicPr preferRelativeResize="0"/>
          <p:nvPr/>
        </p:nvPicPr>
        <p:blipFill>
          <a:blip r:embed="rId3">
            <a:alphaModFix/>
          </a:blip>
          <a:stretch>
            <a:fillRect/>
          </a:stretch>
        </p:blipFill>
        <p:spPr>
          <a:xfrm>
            <a:off x="1434500" y="0"/>
            <a:ext cx="6857999"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10" name="Google Shape;110;p2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11" name="Google Shape;111;p21"/>
          <p:cNvPicPr preferRelativeResize="0"/>
          <p:nvPr/>
        </p:nvPicPr>
        <p:blipFill>
          <a:blip r:embed="rId3">
            <a:alphaModFix/>
          </a:blip>
          <a:stretch>
            <a:fillRect/>
          </a:stretch>
        </p:blipFill>
        <p:spPr>
          <a:xfrm>
            <a:off x="1267100" y="0"/>
            <a:ext cx="6857999" cy="51435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